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74" r:id="rId6"/>
    <p:sldId id="269" r:id="rId7"/>
    <p:sldId id="270" r:id="rId8"/>
    <p:sldId id="258" r:id="rId9"/>
    <p:sldId id="275" r:id="rId10"/>
    <p:sldId id="276" r:id="rId11"/>
    <p:sldId id="259" r:id="rId12"/>
    <p:sldId id="260" r:id="rId13"/>
    <p:sldId id="261" r:id="rId14"/>
    <p:sldId id="262" r:id="rId15"/>
    <p:sldId id="272" r:id="rId16"/>
    <p:sldId id="273" r:id="rId17"/>
    <p:sldId id="265" r:id="rId18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822" y="72"/>
      </p:cViewPr>
      <p:guideLst/>
    </p:cSldViewPr>
  </p:slideViewPr>
  <p:outlineViewPr>
    <p:cViewPr>
      <p:scale>
        <a:sx n="33" d="100"/>
        <a:sy n="33" d="100"/>
      </p:scale>
      <p:origin x="0" y="-46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E721-2561-44C6-B0F0-EE1E1061C524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8264B-7D71-43F5-9D9F-3B80D296932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857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8264B-7D71-43F5-9D9F-3B80D2969324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93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25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57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24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5526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59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64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95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43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297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6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689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53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956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3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131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C39E83-EFDE-4BAF-B532-AE5D52A3C122}" type="datetimeFigureOut">
              <a:rPr lang="en-MY" smtClean="0"/>
              <a:t>11/1/2022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D8028-6B4D-4881-A098-61EB6E1825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620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naimi@uum.edu.my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532586"/>
            <a:ext cx="3932237" cy="17059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Mohamad </a:t>
            </a:r>
            <a:r>
              <a:rPr lang="en-US" dirty="0" err="1" smtClean="0"/>
              <a:t>Naimi</a:t>
            </a:r>
            <a:r>
              <a:rPr lang="en-US" dirty="0" smtClean="0"/>
              <a:t> Mohamad Nor, </a:t>
            </a:r>
            <a:br>
              <a:rPr lang="en-US" dirty="0" smtClean="0"/>
            </a:br>
            <a:r>
              <a:rPr lang="en-US" dirty="0" err="1" smtClean="0"/>
              <a:t>Suhaimi</a:t>
            </a:r>
            <a:r>
              <a:rPr lang="en-US" dirty="0" smtClean="0"/>
              <a:t> </a:t>
            </a:r>
            <a:r>
              <a:rPr lang="en-US" dirty="0" err="1" smtClean="0"/>
              <a:t>Ishak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Amirul</a:t>
            </a:r>
            <a:r>
              <a:rPr lang="en-US" dirty="0" smtClean="0"/>
              <a:t> </a:t>
            </a:r>
            <a:r>
              <a:rPr lang="en-US" dirty="0" err="1" smtClean="0"/>
              <a:t>Faiz</a:t>
            </a:r>
            <a:r>
              <a:rPr lang="en-US" dirty="0" smtClean="0"/>
              <a:t> Osman</a:t>
            </a:r>
            <a:br>
              <a:rPr lang="en-US" dirty="0" smtClean="0"/>
            </a:b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3188" y="-119921"/>
            <a:ext cx="6172200" cy="6205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4800" b="1" dirty="0" smtClean="0">
                <a:latin typeface="+mj-lt"/>
              </a:rPr>
              <a:t>CADANGAN MEMBANGUNKAN KOD TADBIR </a:t>
            </a:r>
            <a:r>
              <a:rPr lang="en-MY" sz="4800" b="1" dirty="0">
                <a:latin typeface="+mj-lt"/>
              </a:rPr>
              <a:t>URUS </a:t>
            </a:r>
            <a:r>
              <a:rPr lang="en-MY" sz="4800" b="1" dirty="0" smtClean="0">
                <a:latin typeface="+mj-lt"/>
              </a:rPr>
              <a:t>LEMBAGA </a:t>
            </a:r>
            <a:r>
              <a:rPr lang="en-MY" sz="4800" b="1" dirty="0">
                <a:latin typeface="+mj-lt"/>
              </a:rPr>
              <a:t>ZAKAT NEGERI </a:t>
            </a:r>
            <a:r>
              <a:rPr lang="en-MY" sz="4800" b="1" dirty="0" smtClean="0">
                <a:latin typeface="+mj-lt"/>
              </a:rPr>
              <a:t>KEDAH</a:t>
            </a:r>
          </a:p>
          <a:p>
            <a:pPr marL="0" indent="0" algn="ctr">
              <a:buNone/>
            </a:pPr>
            <a:endParaRPr lang="en-MY" sz="48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4262906"/>
            <a:ext cx="3932237" cy="16060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/>
              <a:t>Universiti</a:t>
            </a:r>
            <a:r>
              <a:rPr lang="en-US" sz="2400" dirty="0" smtClean="0"/>
              <a:t> Utara Malaysia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11</a:t>
            </a:r>
            <a:r>
              <a:rPr lang="en-US" sz="2400" dirty="0" smtClean="0"/>
              <a:t>.1.2022</a:t>
            </a:r>
            <a:endParaRPr lang="en-MY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4262906"/>
            <a:ext cx="6172200" cy="19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77800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STRUKTUR KOD TADBIR URUS LZNK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Empat</a:t>
            </a:r>
            <a:r>
              <a:rPr lang="sv-SE" dirty="0"/>
              <a:t> </a:t>
            </a:r>
            <a:r>
              <a:rPr lang="en-MY" dirty="0" err="1" smtClean="0"/>
              <a:t>prinsip</a:t>
            </a:r>
            <a:r>
              <a:rPr lang="en-MY" dirty="0" smtClean="0"/>
              <a:t> </a:t>
            </a:r>
            <a:r>
              <a:rPr lang="en-MY" dirty="0"/>
              <a:t>yang </a:t>
            </a:r>
            <a:r>
              <a:rPr lang="en-MY" dirty="0" err="1"/>
              <a:t>terkandung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panduan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:</a:t>
            </a:r>
          </a:p>
          <a:p>
            <a:r>
              <a:rPr lang="en-MY" b="1" dirty="0"/>
              <a:t>1. </a:t>
            </a:r>
            <a:r>
              <a:rPr lang="en-MY" b="1" dirty="0" err="1"/>
              <a:t>Peruntukan</a:t>
            </a:r>
            <a:r>
              <a:rPr lang="en-MY" b="1" dirty="0"/>
              <a:t> </a:t>
            </a:r>
            <a:r>
              <a:rPr lang="en-MY" b="1" dirty="0" err="1"/>
              <a:t>Perundangan</a:t>
            </a:r>
            <a:endParaRPr lang="en-MY" b="1" dirty="0"/>
          </a:p>
          <a:p>
            <a:r>
              <a:rPr lang="en-MY" b="1" dirty="0"/>
              <a:t>2. </a:t>
            </a:r>
            <a:r>
              <a:rPr lang="en-MY" b="1" dirty="0" err="1"/>
              <a:t>Kepimpinan</a:t>
            </a:r>
            <a:r>
              <a:rPr lang="en-MY" b="1" dirty="0"/>
              <a:t> </a:t>
            </a:r>
            <a:r>
              <a:rPr lang="en-MY" b="1" dirty="0" err="1"/>
              <a:t>Organisasi</a:t>
            </a:r>
            <a:endParaRPr lang="en-MY" b="1" dirty="0"/>
          </a:p>
          <a:p>
            <a:r>
              <a:rPr lang="en-MY" b="1" dirty="0"/>
              <a:t>3. </a:t>
            </a:r>
            <a:r>
              <a:rPr lang="en-MY" b="1" dirty="0" err="1"/>
              <a:t>Tadbir</a:t>
            </a:r>
            <a:r>
              <a:rPr lang="en-MY" b="1" dirty="0"/>
              <a:t> </a:t>
            </a:r>
            <a:r>
              <a:rPr lang="en-MY" b="1" dirty="0" err="1"/>
              <a:t>Urus</a:t>
            </a:r>
            <a:r>
              <a:rPr lang="en-MY" b="1" dirty="0"/>
              <a:t> </a:t>
            </a:r>
            <a:r>
              <a:rPr lang="en-MY" b="1" dirty="0" err="1"/>
              <a:t>Syariah</a:t>
            </a:r>
            <a:endParaRPr lang="en-MY" b="1" dirty="0"/>
          </a:p>
          <a:p>
            <a:r>
              <a:rPr lang="fi-FI" b="1" dirty="0"/>
              <a:t>4. Risiko, Kewangan, Libat Urus dan </a:t>
            </a:r>
            <a:r>
              <a:rPr lang="fi-FI" b="1" dirty="0" smtClean="0"/>
              <a:t>Kelestarian.</a:t>
            </a:r>
          </a:p>
          <a:p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prinsip</a:t>
            </a:r>
            <a:r>
              <a:rPr lang="en-MY" dirty="0"/>
              <a:t> di </a:t>
            </a:r>
            <a:r>
              <a:rPr lang="en-MY" dirty="0" err="1"/>
              <a:t>atas</a:t>
            </a:r>
            <a:r>
              <a:rPr lang="en-MY" dirty="0"/>
              <a:t> </a:t>
            </a:r>
            <a:r>
              <a:rPr lang="en-MY" dirty="0" err="1"/>
              <a:t>diiringi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penerangan</a:t>
            </a:r>
            <a:r>
              <a:rPr lang="en-MY" dirty="0"/>
              <a:t> </a:t>
            </a:r>
            <a:r>
              <a:rPr lang="en-MY" dirty="0" err="1"/>
              <a:t>ringkas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diikuti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panduan</a:t>
            </a:r>
            <a:r>
              <a:rPr lang="en-MY" dirty="0"/>
              <a:t> </a:t>
            </a:r>
            <a:r>
              <a:rPr lang="en-MY" dirty="0" err="1" smtClean="0"/>
              <a:t>bagi</a:t>
            </a:r>
            <a:r>
              <a:rPr lang="en-MY" dirty="0"/>
              <a:t> </a:t>
            </a:r>
            <a:r>
              <a:rPr lang="en-MY" dirty="0" err="1" smtClean="0"/>
              <a:t>mencapai</a:t>
            </a:r>
            <a:r>
              <a:rPr lang="en-MY" dirty="0" smtClean="0"/>
              <a:t> </a:t>
            </a:r>
            <a:r>
              <a:rPr lang="en-MY" dirty="0" err="1"/>
              <a:t>prinsip-prinsip</a:t>
            </a:r>
            <a:r>
              <a:rPr lang="en-MY" dirty="0"/>
              <a:t> </a:t>
            </a:r>
            <a:r>
              <a:rPr lang="en-MY" dirty="0" err="1"/>
              <a:t>tersebut</a:t>
            </a:r>
            <a:r>
              <a:rPr lang="en-MY" dirty="0"/>
              <a:t>.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en-MY" sz="2000" dirty="0" err="1"/>
              <a:t>M</a:t>
            </a:r>
            <a:r>
              <a:rPr lang="en-MY" sz="2000" dirty="0" err="1" smtClean="0"/>
              <a:t>engandungi</a:t>
            </a:r>
            <a:r>
              <a:rPr lang="en-MY" sz="2000" dirty="0" smtClean="0"/>
              <a:t> </a:t>
            </a:r>
            <a:r>
              <a:rPr lang="en-MY" sz="2000" dirty="0"/>
              <a:t>2 </a:t>
            </a:r>
            <a:r>
              <a:rPr lang="en-MY" sz="2000" dirty="0" err="1"/>
              <a:t>bahagian</a:t>
            </a:r>
            <a:r>
              <a:rPr lang="en-MY" sz="2000" dirty="0"/>
              <a:t> </a:t>
            </a:r>
            <a:r>
              <a:rPr lang="en-MY" sz="2000" dirty="0" err="1"/>
              <a:t>utama</a:t>
            </a:r>
            <a:r>
              <a:rPr lang="en-MY" sz="2000" dirty="0"/>
              <a:t> </a:t>
            </a:r>
            <a:r>
              <a:rPr lang="en-MY" sz="2000" dirty="0" err="1"/>
              <a:t>iaitu</a:t>
            </a:r>
            <a:r>
              <a:rPr lang="en-MY" sz="2000" dirty="0"/>
              <a:t>:</a:t>
            </a:r>
          </a:p>
          <a:p>
            <a:pPr algn="l"/>
            <a:r>
              <a:rPr lang="en-MY" sz="2000" dirty="0"/>
              <a:t>(</a:t>
            </a:r>
            <a:r>
              <a:rPr lang="en-MY" sz="2000" dirty="0" err="1"/>
              <a:t>i</a:t>
            </a:r>
            <a:r>
              <a:rPr lang="en-MY" sz="2000" dirty="0"/>
              <a:t>) </a:t>
            </a:r>
            <a:r>
              <a:rPr lang="en-MY" sz="2000" dirty="0" err="1"/>
              <a:t>Prinsip</a:t>
            </a:r>
            <a:endParaRPr lang="en-MY" sz="2000" dirty="0"/>
          </a:p>
          <a:p>
            <a:pPr algn="l"/>
            <a:r>
              <a:rPr lang="en-MY" sz="2000" dirty="0"/>
              <a:t>(ii) </a:t>
            </a:r>
            <a:r>
              <a:rPr lang="en-MY" sz="2000" dirty="0" err="1"/>
              <a:t>Panduan</a:t>
            </a:r>
            <a:r>
              <a:rPr lang="en-MY" sz="2000" dirty="0" smtClean="0"/>
              <a:t>.</a:t>
            </a:r>
          </a:p>
          <a:p>
            <a:pPr algn="l"/>
            <a:r>
              <a:rPr lang="sv-SE" sz="2000" dirty="0"/>
              <a:t>Prinsip merupakan tunggak utama dalam mencapai amalan tadbir urus yang baik.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16149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77800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KANDUNGAN KOD TADBIR URUS LZNK</a:t>
            </a:r>
            <a:endParaRPr lang="en-MY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3200" b="1" dirty="0" smtClean="0"/>
              <a:t>PERUNTUKAN PERUNDANGAN</a:t>
            </a:r>
          </a:p>
          <a:p>
            <a:pPr lvl="0"/>
            <a:r>
              <a:rPr lang="en-MY" sz="2800" dirty="0" err="1"/>
              <a:t>Objektif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kebebasan</a:t>
            </a:r>
            <a:endParaRPr lang="en-MY" sz="2800" dirty="0"/>
          </a:p>
          <a:p>
            <a:pPr lvl="0"/>
            <a:r>
              <a:rPr lang="en-MY" sz="2800" dirty="0" err="1"/>
              <a:t>Kuasa</a:t>
            </a:r>
            <a:endParaRPr lang="en-MY" sz="2800" dirty="0"/>
          </a:p>
          <a:p>
            <a:pPr lvl="0"/>
            <a:r>
              <a:rPr lang="en-MY" sz="2800" dirty="0" err="1"/>
              <a:t>Aktiviti</a:t>
            </a:r>
            <a:r>
              <a:rPr lang="en-MY" sz="2800" dirty="0"/>
              <a:t> </a:t>
            </a:r>
            <a:r>
              <a:rPr lang="en-MY" sz="2800" dirty="0" err="1"/>
              <a:t>teras</a:t>
            </a:r>
            <a:endParaRPr lang="en-MY" sz="2800" dirty="0"/>
          </a:p>
          <a:p>
            <a:endParaRPr lang="en-MY" dirty="0" smtClean="0"/>
          </a:p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MY" sz="3200" b="1" dirty="0" smtClean="0"/>
              <a:t>PRINSIP 1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41517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sz="3200" b="1" dirty="0" smtClean="0"/>
              <a:t>KECEKAPAN KEPIMPINAN </a:t>
            </a:r>
            <a:r>
              <a:rPr lang="en-US" sz="2600" b="1" dirty="0" err="1" smtClean="0"/>
              <a:t>Piagam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ahli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lembaga</a:t>
            </a:r>
            <a:endParaRPr lang="en-US" sz="2600" b="1" dirty="0" smtClean="0"/>
          </a:p>
          <a:p>
            <a:r>
              <a:rPr lang="en-US" sz="2600" b="1" dirty="0" err="1" smtClean="0"/>
              <a:t>Struktur</a:t>
            </a:r>
            <a:r>
              <a:rPr lang="en-US" sz="2600" b="1" dirty="0" smtClean="0"/>
              <a:t> LZNK</a:t>
            </a:r>
          </a:p>
          <a:p>
            <a:r>
              <a:rPr lang="en-US" sz="2600" b="1" dirty="0" err="1" smtClean="0"/>
              <a:t>Jawatankuasa</a:t>
            </a:r>
            <a:r>
              <a:rPr lang="en-US" sz="2600" b="1" dirty="0" smtClean="0"/>
              <a:t>:</a:t>
            </a:r>
          </a:p>
          <a:p>
            <a:pPr lvl="1"/>
            <a:r>
              <a:rPr lang="en-MY" sz="2600" dirty="0" err="1" smtClean="0"/>
              <a:t>Pencalonan</a:t>
            </a:r>
            <a:r>
              <a:rPr lang="en-MY" sz="2600" dirty="0" smtClean="0"/>
              <a:t> </a:t>
            </a:r>
            <a:endParaRPr lang="en-MY" sz="2600" dirty="0"/>
          </a:p>
          <a:p>
            <a:pPr lvl="1"/>
            <a:r>
              <a:rPr lang="en-MY" sz="2600" dirty="0" err="1" smtClean="0"/>
              <a:t>Ganjaran</a:t>
            </a:r>
            <a:endParaRPr lang="en-MY" sz="2600" dirty="0"/>
          </a:p>
          <a:p>
            <a:pPr lvl="1"/>
            <a:r>
              <a:rPr lang="en-MY" sz="2600" dirty="0" smtClean="0"/>
              <a:t>Audit </a:t>
            </a:r>
            <a:endParaRPr lang="en-MY" sz="2600" dirty="0"/>
          </a:p>
          <a:p>
            <a:pPr lvl="1"/>
            <a:r>
              <a:rPr lang="en-MY" sz="2600" dirty="0" err="1" smtClean="0"/>
              <a:t>Pengurusan</a:t>
            </a:r>
            <a:r>
              <a:rPr lang="en-MY" sz="2600" dirty="0" smtClean="0"/>
              <a:t> </a:t>
            </a:r>
            <a:r>
              <a:rPr lang="en-MY" sz="2600" dirty="0" err="1"/>
              <a:t>Risiko</a:t>
            </a:r>
            <a:r>
              <a:rPr lang="en-MY" sz="2600" dirty="0"/>
              <a:t> </a:t>
            </a:r>
          </a:p>
          <a:p>
            <a:pPr lvl="1"/>
            <a:r>
              <a:rPr lang="en-MY" sz="2600" dirty="0" err="1" smtClean="0"/>
              <a:t>Syariah</a:t>
            </a:r>
            <a:endParaRPr lang="en-MY" sz="2600" dirty="0"/>
          </a:p>
          <a:p>
            <a:r>
              <a:rPr lang="en-US" sz="2600" b="1" dirty="0" err="1" smtClean="0"/>
              <a:t>Amil</a:t>
            </a:r>
            <a:endParaRPr lang="en-US" sz="2600" b="1" dirty="0" smtClean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MY" sz="3200" b="1" dirty="0" smtClean="0"/>
              <a:t>PRINSIP 2</a:t>
            </a:r>
            <a:endParaRPr lang="en-MY" sz="3200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835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KEBERKESANAN TADBIR URUS SYARIAH</a:t>
            </a:r>
          </a:p>
          <a:p>
            <a:r>
              <a:rPr lang="en-MY" b="1" dirty="0" err="1"/>
              <a:t>Pengawasan</a:t>
            </a:r>
            <a:r>
              <a:rPr lang="en-MY" b="1" dirty="0"/>
              <a:t>, </a:t>
            </a:r>
            <a:r>
              <a:rPr lang="en-MY" b="1" dirty="0" err="1"/>
              <a:t>pematuhan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akauntabiliti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MY" sz="3200" b="1" dirty="0" smtClean="0"/>
              <a:t>PRINSIP 3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1243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PENGURUSAN RISIKO</a:t>
            </a:r>
            <a:r>
              <a:rPr lang="en-US" sz="3200" b="1" dirty="0"/>
              <a:t>,  </a:t>
            </a:r>
            <a:r>
              <a:rPr lang="en-US" sz="3200" b="1" dirty="0" smtClean="0"/>
              <a:t>KEWANGAN DAN PEMEGANG TARUH</a:t>
            </a:r>
          </a:p>
          <a:p>
            <a:r>
              <a:rPr lang="en-US" sz="2800" b="1" dirty="0" err="1" smtClean="0"/>
              <a:t>Risiko</a:t>
            </a:r>
            <a:endParaRPr lang="en-US" sz="2800" b="1" dirty="0" smtClean="0"/>
          </a:p>
          <a:p>
            <a:r>
              <a:rPr lang="en-US" sz="2800" b="1" dirty="0" err="1" smtClean="0"/>
              <a:t>Kewangan</a:t>
            </a:r>
            <a:endParaRPr lang="en-US" sz="2800" b="1" dirty="0" smtClean="0"/>
          </a:p>
          <a:p>
            <a:r>
              <a:rPr lang="en-US" sz="2800" b="1" dirty="0" err="1" smtClean="0"/>
              <a:t>Libat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urus</a:t>
            </a:r>
            <a:endParaRPr lang="en-US" sz="2800" b="1" dirty="0" smtClean="0"/>
          </a:p>
          <a:p>
            <a:r>
              <a:rPr lang="en-US" sz="2800" b="1" dirty="0" err="1" smtClean="0"/>
              <a:t>Kelestarian</a:t>
            </a:r>
            <a:endParaRPr lang="en-MY" sz="2800" b="1" dirty="0" smtClean="0"/>
          </a:p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MY" sz="3200" b="1" dirty="0" smtClean="0"/>
              <a:t>PRINSIP 4</a:t>
            </a:r>
            <a:endParaRPr lang="en-MY" sz="3200" dirty="0" smtClean="0"/>
          </a:p>
        </p:txBody>
      </p:sp>
    </p:spTree>
    <p:extLst>
      <p:ext uri="{BB962C8B-B14F-4D97-AF65-F5344CB8AC3E}">
        <p14:creationId xmlns:p14="http://schemas.microsoft.com/office/powerpoint/2010/main" val="359650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APLIKASI</a:t>
            </a:r>
            <a:endParaRPr lang="en-MY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29" y="1199213"/>
            <a:ext cx="5469466" cy="46766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tadbir</a:t>
            </a:r>
            <a:r>
              <a:rPr lang="en-US" dirty="0"/>
              <a:t> </a:t>
            </a:r>
            <a:r>
              <a:rPr lang="en-US" dirty="0" err="1"/>
              <a:t>urus</a:t>
            </a:r>
            <a:r>
              <a:rPr lang="en-US" dirty="0"/>
              <a:t> yang </a:t>
            </a:r>
            <a:r>
              <a:rPr lang="en-US" dirty="0" err="1"/>
              <a:t>terkandung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Enakmen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Zakat Kedah </a:t>
            </a:r>
            <a:r>
              <a:rPr lang="en-US" dirty="0" err="1"/>
              <a:t>Darul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2015.</a:t>
            </a:r>
          </a:p>
          <a:p>
            <a:pPr marL="0" indent="0" algn="just">
              <a:buNone/>
            </a:pPr>
            <a:r>
              <a:rPr lang="en-US" dirty="0" err="1"/>
              <a:t>Disyorkan</a:t>
            </a:r>
            <a:r>
              <a:rPr lang="en-US" dirty="0"/>
              <a:t> </a:t>
            </a:r>
            <a:r>
              <a:rPr lang="en-US" dirty="0" err="1"/>
              <a:t>digunapakai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Enakmen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/>
              <a:t>tadbir</a:t>
            </a:r>
            <a:r>
              <a:rPr lang="en-US" dirty="0"/>
              <a:t> </a:t>
            </a:r>
            <a:r>
              <a:rPr lang="en-US" dirty="0" err="1" smtClean="0"/>
              <a:t>urus</a:t>
            </a:r>
            <a:r>
              <a:rPr lang="en-US" dirty="0" smtClean="0"/>
              <a:t>. </a:t>
            </a: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, </a:t>
            </a:r>
            <a:r>
              <a:rPr lang="en-US" dirty="0" err="1"/>
              <a:t>dilema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ehwal</a:t>
            </a:r>
            <a:r>
              <a:rPr lang="en-US" dirty="0"/>
              <a:t> </a:t>
            </a:r>
            <a:r>
              <a:rPr lang="en-US" dirty="0" err="1"/>
              <a:t>tadbir</a:t>
            </a:r>
            <a:r>
              <a:rPr lang="en-US" dirty="0"/>
              <a:t> </a:t>
            </a:r>
            <a:r>
              <a:rPr lang="en-US" dirty="0" err="1"/>
              <a:t>urus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MY" dirty="0"/>
          </a:p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879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000" dirty="0" err="1"/>
              <a:t>Kod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</a:t>
            </a:r>
            <a:r>
              <a:rPr lang="en-US" sz="4000" dirty="0" err="1"/>
              <a:t>dikajisemula</a:t>
            </a:r>
            <a:r>
              <a:rPr lang="en-US" sz="4000" dirty="0"/>
              <a:t> (revise)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tempoh</a:t>
            </a:r>
            <a:r>
              <a:rPr lang="en-US" sz="4000" dirty="0"/>
              <a:t> </a:t>
            </a:r>
            <a:r>
              <a:rPr lang="en-US" sz="4000" dirty="0" err="1"/>
              <a:t>berkala</a:t>
            </a:r>
            <a:r>
              <a:rPr lang="en-US" sz="4000" dirty="0"/>
              <a:t> </a:t>
            </a:r>
            <a:r>
              <a:rPr lang="en-US" sz="4000" dirty="0" err="1" smtClean="0"/>
              <a:t>supaya</a:t>
            </a:r>
            <a:r>
              <a:rPr lang="en-US" sz="4000" dirty="0" smtClean="0"/>
              <a:t> </a:t>
            </a:r>
            <a:r>
              <a:rPr lang="en-US" sz="4000" dirty="0" err="1" smtClean="0"/>
              <a:t>sentiasa</a:t>
            </a:r>
            <a:r>
              <a:rPr lang="en-US" sz="4000" dirty="0" smtClean="0"/>
              <a:t> </a:t>
            </a:r>
            <a:r>
              <a:rPr lang="en-US" sz="4000" dirty="0" err="1"/>
              <a:t>relevan</a:t>
            </a:r>
            <a:r>
              <a:rPr lang="en-US" sz="4000" dirty="0"/>
              <a:t>.</a:t>
            </a:r>
          </a:p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137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.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naimi@uum.edu.my</a:t>
            </a:r>
            <a:endParaRPr lang="en-US" dirty="0" smtClean="0"/>
          </a:p>
          <a:p>
            <a:r>
              <a:rPr lang="en-US" dirty="0" smtClean="0"/>
              <a:t>2022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919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1" y="1388534"/>
            <a:ext cx="4142836" cy="934941"/>
          </a:xfrm>
        </p:spPr>
        <p:txBody>
          <a:bodyPr>
            <a:normAutofit/>
          </a:bodyPr>
          <a:lstStyle/>
          <a:p>
            <a:r>
              <a:rPr lang="en-US" sz="3600" dirty="0"/>
              <a:t>LATARBELAKANG</a:t>
            </a:r>
            <a:endParaRPr lang="en-MY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menaruh</a:t>
            </a:r>
            <a:r>
              <a:rPr lang="en-US" sz="2800" dirty="0"/>
              <a:t> </a:t>
            </a:r>
            <a:r>
              <a:rPr lang="en-US" sz="2800" dirty="0" err="1"/>
              <a:t>harapan</a:t>
            </a:r>
            <a:r>
              <a:rPr lang="en-US" sz="2800" dirty="0"/>
              <a:t> yang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institusi</a:t>
            </a:r>
            <a:r>
              <a:rPr lang="en-US" sz="2800" dirty="0"/>
              <a:t> zakat (IZ)</a:t>
            </a:r>
            <a:endParaRPr lang="en-MY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244184"/>
            <a:ext cx="5470525" cy="48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Kesan</a:t>
            </a:r>
            <a:endParaRPr lang="en-MY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200" dirty="0" err="1" smtClean="0"/>
              <a:t>Memperbaiki</a:t>
            </a:r>
            <a:r>
              <a:rPr lang="en-US" sz="3200" dirty="0" smtClean="0"/>
              <a:t> </a:t>
            </a:r>
            <a:r>
              <a:rPr lang="en-US" sz="3200" dirty="0" err="1"/>
              <a:t>imej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tanggapan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berbanding</a:t>
            </a:r>
            <a:r>
              <a:rPr lang="en-US" sz="3200" dirty="0"/>
              <a:t> </a:t>
            </a:r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/>
              <a:t>kutipan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agihan</a:t>
            </a:r>
            <a:r>
              <a:rPr lang="en-US" sz="3200" dirty="0"/>
              <a:t> zakat. </a:t>
            </a:r>
            <a:endParaRPr lang="en-MY" sz="3200" dirty="0"/>
          </a:p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err="1"/>
              <a:t>Tanggapan</a:t>
            </a:r>
            <a:r>
              <a:rPr lang="en-US" sz="4000" dirty="0"/>
              <a:t> </a:t>
            </a:r>
            <a:r>
              <a:rPr lang="en-US" sz="4000" dirty="0" err="1"/>
              <a:t>negatif</a:t>
            </a:r>
            <a:r>
              <a:rPr lang="en-US" sz="4000" dirty="0"/>
              <a:t> </a:t>
            </a:r>
            <a:r>
              <a:rPr lang="en-US" sz="4000" dirty="0" err="1" smtClean="0"/>
              <a:t>masyarakat</a:t>
            </a:r>
            <a:r>
              <a:rPr lang="en-US" sz="4000" dirty="0" smtClean="0"/>
              <a:t>.</a:t>
            </a:r>
            <a:endParaRPr lang="en-US" sz="40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432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Faktor</a:t>
            </a:r>
            <a:r>
              <a:rPr lang="en-US" sz="4800" dirty="0" smtClean="0"/>
              <a:t> </a:t>
            </a:r>
            <a:r>
              <a:rPr lang="en-US" sz="4800" dirty="0" err="1" smtClean="0"/>
              <a:t>penyumbang</a:t>
            </a:r>
            <a:endParaRPr lang="en-MY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Ketiadaan</a:t>
            </a:r>
            <a:r>
              <a:rPr lang="en-US" sz="3600" dirty="0" smtClean="0"/>
              <a:t> </a:t>
            </a:r>
            <a:r>
              <a:rPr lang="en-US" sz="3600" dirty="0" err="1"/>
              <a:t>garispanduan</a:t>
            </a:r>
            <a:r>
              <a:rPr lang="en-US" sz="3600" dirty="0"/>
              <a:t> </a:t>
            </a:r>
            <a:r>
              <a:rPr lang="en-US" sz="3600" dirty="0" err="1"/>
              <a:t>tadbir</a:t>
            </a:r>
            <a:r>
              <a:rPr lang="en-US" sz="3600" dirty="0"/>
              <a:t> </a:t>
            </a:r>
            <a:r>
              <a:rPr lang="en-US" sz="3600" dirty="0" err="1"/>
              <a:t>urus</a:t>
            </a:r>
            <a:r>
              <a:rPr lang="en-US" sz="3600" dirty="0"/>
              <a:t> yang </a:t>
            </a:r>
            <a:r>
              <a:rPr lang="en-US" sz="3600" dirty="0" err="1"/>
              <a:t>jelas</a:t>
            </a:r>
            <a:r>
              <a:rPr lang="en-US" sz="3600" dirty="0"/>
              <a:t>. </a:t>
            </a:r>
            <a:endParaRPr lang="en-US" sz="3600" dirty="0" smtClean="0"/>
          </a:p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977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6066" y="803916"/>
            <a:ext cx="5396459" cy="53570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5" y="803916"/>
            <a:ext cx="5012266" cy="546779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Oval 6"/>
          <p:cNvSpPr/>
          <p:nvPr/>
        </p:nvSpPr>
        <p:spPr>
          <a:xfrm>
            <a:off x="3717561" y="3344752"/>
            <a:ext cx="1109272" cy="447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/>
          <p:cNvSpPr/>
          <p:nvPr/>
        </p:nvSpPr>
        <p:spPr>
          <a:xfrm>
            <a:off x="7719935" y="1051255"/>
            <a:ext cx="527878" cy="6745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Oval 8"/>
          <p:cNvSpPr/>
          <p:nvPr/>
        </p:nvSpPr>
        <p:spPr>
          <a:xfrm>
            <a:off x="7585023" y="1051255"/>
            <a:ext cx="662790" cy="492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3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Maka</a:t>
            </a:r>
            <a:endParaRPr lang="en-MY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dirty="0" err="1"/>
              <a:t>Enakmen</a:t>
            </a:r>
            <a:r>
              <a:rPr lang="en-US" sz="3200" dirty="0"/>
              <a:t> </a:t>
            </a:r>
            <a:r>
              <a:rPr lang="en-US" sz="3200" dirty="0" err="1"/>
              <a:t>Lembaga</a:t>
            </a:r>
            <a:r>
              <a:rPr lang="en-US" sz="3200" dirty="0"/>
              <a:t> Zakat </a:t>
            </a:r>
            <a:r>
              <a:rPr lang="en-US" sz="3200" dirty="0" err="1"/>
              <a:t>Negeri</a:t>
            </a:r>
            <a:r>
              <a:rPr lang="en-US" sz="3200" dirty="0"/>
              <a:t> Kedah </a:t>
            </a:r>
            <a:r>
              <a:rPr lang="en-US" sz="3200" dirty="0" err="1"/>
              <a:t>perlu</a:t>
            </a:r>
            <a:r>
              <a:rPr lang="en-US" sz="3200" dirty="0"/>
              <a:t> </a:t>
            </a:r>
            <a:r>
              <a:rPr lang="en-US" sz="3200" dirty="0" err="1"/>
              <a:t>disokong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dilengkapi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kewujudan</a:t>
            </a:r>
            <a:r>
              <a:rPr lang="en-US" sz="3200" dirty="0"/>
              <a:t> </a:t>
            </a:r>
            <a:r>
              <a:rPr lang="en-US" sz="3200" dirty="0" err="1"/>
              <a:t>kod</a:t>
            </a:r>
            <a:r>
              <a:rPr lang="en-US" sz="3200" dirty="0"/>
              <a:t> </a:t>
            </a:r>
            <a:r>
              <a:rPr lang="en-US" sz="3200" dirty="0" err="1"/>
              <a:t>tadbir</a:t>
            </a:r>
            <a:r>
              <a:rPr lang="en-US" sz="3200" dirty="0"/>
              <a:t> </a:t>
            </a:r>
            <a:r>
              <a:rPr lang="en-US" sz="3200" dirty="0" err="1"/>
              <a:t>urus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smtClean="0"/>
              <a:t>LZNK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zakat </a:t>
            </a:r>
            <a:r>
              <a:rPr lang="en-US" sz="3200" dirty="0" err="1"/>
              <a:t>ulung</a:t>
            </a:r>
            <a:r>
              <a:rPr lang="en-US" sz="3200" dirty="0"/>
              <a:t> </a:t>
            </a:r>
            <a:r>
              <a:rPr lang="en-US" sz="3200" dirty="0" err="1"/>
              <a:t>memerlukan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kaedah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b="1" dirty="0" err="1"/>
              <a:t>kod</a:t>
            </a:r>
            <a:r>
              <a:rPr lang="en-US" sz="3200" b="1" dirty="0"/>
              <a:t> </a:t>
            </a:r>
            <a:r>
              <a:rPr lang="en-US" sz="3200" b="1" dirty="0" err="1"/>
              <a:t>tadbir</a:t>
            </a:r>
            <a:r>
              <a:rPr lang="en-US" sz="3200" b="1" dirty="0"/>
              <a:t> </a:t>
            </a:r>
            <a:r>
              <a:rPr lang="en-US" sz="3200" b="1" dirty="0" err="1"/>
              <a:t>urus</a:t>
            </a:r>
            <a:r>
              <a:rPr lang="en-US" sz="3200" b="1" dirty="0"/>
              <a:t> </a:t>
            </a:r>
            <a:r>
              <a:rPr lang="en-US" sz="3200" b="1" dirty="0" smtClean="0"/>
              <a:t>zakat </a:t>
            </a:r>
            <a:r>
              <a:rPr lang="en-US" sz="3200" dirty="0" err="1" smtClean="0"/>
              <a:t>supaya</a:t>
            </a:r>
            <a:r>
              <a:rPr lang="en-US" sz="3200" dirty="0" smtClean="0"/>
              <a:t> </a:t>
            </a:r>
            <a:r>
              <a:rPr lang="en-US" sz="3200" dirty="0" err="1"/>
              <a:t>perjalanannya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teratur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mengurangkan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salah</a:t>
            </a:r>
            <a:r>
              <a:rPr lang="en-US" sz="3200" dirty="0"/>
              <a:t> </a:t>
            </a:r>
            <a:r>
              <a:rPr lang="en-US" sz="3200" dirty="0" err="1"/>
              <a:t>tadbir</a:t>
            </a:r>
            <a:r>
              <a:rPr lang="en-US" sz="3200" dirty="0"/>
              <a:t>. </a:t>
            </a:r>
          </a:p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042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/>
              <a:t>Rasional</a:t>
            </a:r>
            <a:endParaRPr lang="en-MY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794479"/>
            <a:ext cx="5469466" cy="5081387"/>
          </a:xfrm>
        </p:spPr>
        <p:txBody>
          <a:bodyPr/>
          <a:lstStyle/>
          <a:p>
            <a:pPr algn="just"/>
            <a:r>
              <a:rPr lang="en-US" sz="2800" dirty="0"/>
              <a:t>LZNK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institusi</a:t>
            </a:r>
            <a:r>
              <a:rPr lang="en-US" sz="2800" dirty="0"/>
              <a:t> </a:t>
            </a:r>
            <a:r>
              <a:rPr lang="en-US" sz="2800" dirty="0" err="1"/>
              <a:t>unik</a:t>
            </a:r>
            <a:r>
              <a:rPr lang="en-US" sz="2800" dirty="0"/>
              <a:t> – </a:t>
            </a:r>
            <a:r>
              <a:rPr lang="en-US" sz="2800" dirty="0" err="1"/>
              <a:t>agihan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kutipan</a:t>
            </a:r>
            <a:r>
              <a:rPr lang="en-US" sz="2800" dirty="0"/>
              <a:t> zakat </a:t>
            </a:r>
            <a:r>
              <a:rPr lang="en-US" sz="2800" dirty="0" err="1"/>
              <a:t>berada</a:t>
            </a:r>
            <a:r>
              <a:rPr lang="en-US" sz="2800" dirty="0"/>
              <a:t> </a:t>
            </a:r>
            <a:r>
              <a:rPr lang="en-US" sz="2800" dirty="0" err="1"/>
              <a:t>dibawah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M</a:t>
            </a:r>
            <a:r>
              <a:rPr lang="en-US" sz="2800" dirty="0" err="1" smtClean="0"/>
              <a:t>enaikkan</a:t>
            </a:r>
            <a:r>
              <a:rPr lang="en-US" sz="2800" dirty="0" smtClean="0"/>
              <a:t> </a:t>
            </a:r>
            <a:r>
              <a:rPr lang="en-US" sz="2800" dirty="0" err="1"/>
              <a:t>imej</a:t>
            </a:r>
            <a:r>
              <a:rPr lang="en-US" sz="2800" dirty="0"/>
              <a:t> LZNK </a:t>
            </a:r>
            <a:r>
              <a:rPr lang="en-US" sz="2800" dirty="0" err="1"/>
              <a:t>setanding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institusi</a:t>
            </a:r>
            <a:r>
              <a:rPr lang="en-US" sz="2800" dirty="0"/>
              <a:t> </a:t>
            </a:r>
            <a:r>
              <a:rPr lang="en-US" sz="2800" dirty="0" err="1"/>
              <a:t>kewangan</a:t>
            </a:r>
            <a:r>
              <a:rPr lang="en-US" sz="2800" dirty="0"/>
              <a:t> </a:t>
            </a:r>
            <a:r>
              <a:rPr lang="en-US" sz="2800" dirty="0" err="1" smtClean="0"/>
              <a:t>konvensional</a:t>
            </a:r>
            <a:r>
              <a:rPr lang="en-US" sz="2800" dirty="0" smtClean="0"/>
              <a:t>/</a:t>
            </a:r>
            <a:r>
              <a:rPr lang="en-US" sz="2800" dirty="0" err="1" smtClean="0"/>
              <a:t>korporat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Selari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kehendak</a:t>
            </a:r>
            <a:r>
              <a:rPr lang="en-US" sz="2800" dirty="0"/>
              <a:t> SDG </a:t>
            </a:r>
            <a:r>
              <a:rPr lang="en-US" sz="2800" dirty="0" smtClean="0"/>
              <a:t>- </a:t>
            </a:r>
            <a:r>
              <a:rPr lang="en-US" sz="2800" dirty="0" err="1" smtClean="0"/>
              <a:t>melindungi</a:t>
            </a:r>
            <a:r>
              <a:rPr lang="en-US" sz="2800" dirty="0" smtClean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. </a:t>
            </a:r>
            <a:endParaRPr lang="en-MY" sz="2800" dirty="0"/>
          </a:p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044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7101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Tujuan</a:t>
            </a:r>
            <a:r>
              <a:rPr lang="en-US" sz="3200" dirty="0" smtClean="0"/>
              <a:t>: </a:t>
            </a:r>
            <a:r>
              <a:rPr lang="en-US" sz="2800" dirty="0" err="1" smtClean="0"/>
              <a:t>Membangunkan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Tadbir</a:t>
            </a:r>
            <a:r>
              <a:rPr lang="en-US" sz="2800" dirty="0" smtClean="0"/>
              <a:t> </a:t>
            </a:r>
            <a:r>
              <a:rPr lang="en-US" sz="2800" dirty="0" err="1" smtClean="0"/>
              <a:t>Urus</a:t>
            </a:r>
            <a:r>
              <a:rPr lang="en-US" sz="2800" dirty="0" smtClean="0"/>
              <a:t> LZNK</a:t>
            </a:r>
            <a:endParaRPr lang="en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/>
          <a:p>
            <a:r>
              <a:rPr lang="en-US" sz="3200" dirty="0" err="1"/>
              <a:t>Kaedah</a:t>
            </a:r>
            <a:r>
              <a:rPr lang="en-US" sz="3200" dirty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Temubual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err="1"/>
              <a:t>Dokumen</a:t>
            </a:r>
            <a:endParaRPr lang="en-MY" sz="2800" dirty="0"/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47738"/>
            <a:ext cx="3932237" cy="2421250"/>
          </a:xfrm>
        </p:spPr>
        <p:txBody>
          <a:bodyPr>
            <a:normAutofit/>
          </a:bodyPr>
          <a:lstStyle/>
          <a:p>
            <a:endParaRPr lang="en-MY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1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982663"/>
            <a:ext cx="9484116" cy="4892675"/>
          </a:xfrm>
        </p:spPr>
      </p:pic>
    </p:spTree>
    <p:extLst>
      <p:ext uri="{BB962C8B-B14F-4D97-AF65-F5344CB8AC3E}">
        <p14:creationId xmlns:p14="http://schemas.microsoft.com/office/powerpoint/2010/main" val="14768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715</TotalTime>
  <Words>347</Words>
  <Application>Microsoft Office PowerPoint</Application>
  <PresentationFormat>Widescreen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Mohamad Naimi Mohamad Nor,  Suhaimi Ishak &amp; Amirul Faiz Osman </vt:lpstr>
      <vt:lpstr>LATARBELAKANG</vt:lpstr>
      <vt:lpstr>Kesan</vt:lpstr>
      <vt:lpstr>Faktor penyumbang</vt:lpstr>
      <vt:lpstr>PowerPoint Presentation</vt:lpstr>
      <vt:lpstr>Maka</vt:lpstr>
      <vt:lpstr>Rasional</vt:lpstr>
      <vt:lpstr>Tujuan: Membangunkan Kod Tadbir Urus LZNK</vt:lpstr>
      <vt:lpstr>PowerPoint Presentation</vt:lpstr>
      <vt:lpstr>STRUKTUR KOD TADBIR URUS LZNK</vt:lpstr>
      <vt:lpstr>KANDUNGAN KOD TADBIR URUS LZNK</vt:lpstr>
      <vt:lpstr>PowerPoint Presentation</vt:lpstr>
      <vt:lpstr>PowerPoint Presentation</vt:lpstr>
      <vt:lpstr>PowerPoint Presentation</vt:lpstr>
      <vt:lpstr>APLIKASI</vt:lpstr>
      <vt:lpstr>PowerPoint Presentation</vt:lpstr>
      <vt:lpstr>Sekian. Terima kasih.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Mohamad Naimi Mohaamd Nor,  Suhaimi Ishak, &amp; Amirul Faiz Osman</dc:title>
  <dc:creator>Naimi1860</dc:creator>
  <cp:lastModifiedBy>Naimi1860</cp:lastModifiedBy>
  <cp:revision>31</cp:revision>
  <cp:lastPrinted>2020-12-01T14:11:48Z</cp:lastPrinted>
  <dcterms:created xsi:type="dcterms:W3CDTF">2020-11-29T14:22:44Z</dcterms:created>
  <dcterms:modified xsi:type="dcterms:W3CDTF">2022-01-11T14:20:02Z</dcterms:modified>
</cp:coreProperties>
</file>